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12" r:id="rId4"/>
  </p:sldMasterIdLst>
  <p:notesMasterIdLst>
    <p:notesMasterId r:id="rId16"/>
  </p:notesMasterIdLst>
  <p:handoutMasterIdLst>
    <p:handoutMasterId r:id="rId17"/>
  </p:handoutMasterIdLst>
  <p:sldIdLst>
    <p:sldId id="257" r:id="rId5"/>
    <p:sldId id="277" r:id="rId6"/>
    <p:sldId id="261" r:id="rId7"/>
    <p:sldId id="259" r:id="rId8"/>
    <p:sldId id="279" r:id="rId9"/>
    <p:sldId id="280" r:id="rId10"/>
    <p:sldId id="284" r:id="rId11"/>
    <p:sldId id="281" r:id="rId12"/>
    <p:sldId id="282" r:id="rId13"/>
    <p:sldId id="283" r:id="rId14"/>
    <p:sldId id="278" r:id="rId15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363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5899" autoAdjust="0"/>
  </p:normalViewPr>
  <p:slideViewPr>
    <p:cSldViewPr snapToGrid="0" snapToObjects="1">
      <p:cViewPr varScale="1">
        <p:scale>
          <a:sx n="86" d="100"/>
          <a:sy n="86" d="100"/>
        </p:scale>
        <p:origin x="5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7" d="100"/>
          <a:sy n="77" d="100"/>
        </p:scale>
        <p:origin x="381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0C113BB4-6FDC-4A64-AF80-D96F36ABB0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78A7C511-FB92-4CE0-BCF9-3E3C1A98C1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8AF140-4D43-4DB0-8F9B-A6F7488DFC54}" type="datetime1">
              <a:rPr lang="hu-HU" smtClean="0"/>
              <a:t>2025. 02. 14.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7DAA55FB-5054-445E-9E46-F2888EE2BD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4D4C90B-D1E6-42A6-83DD-02EA946F3C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E99220-E2DA-442C-867F-A8A3965B02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860877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 noProof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05B960-BA89-4BB9-A59F-BC89275466C1}" type="datetime1">
              <a:rPr lang="hu-HU" smtClean="0"/>
              <a:pPr/>
              <a:t>2025. 02. 14.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 noProof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noProof="0"/>
              <a:t>Mintaszöveg szerkesztése</a:t>
            </a:r>
          </a:p>
          <a:p>
            <a:pPr lvl="1"/>
            <a:r>
              <a:rPr lang="hu-HU" noProof="0"/>
              <a:t>Második szint</a:t>
            </a:r>
          </a:p>
          <a:p>
            <a:pPr lvl="2"/>
            <a:r>
              <a:rPr lang="hu-HU" noProof="0"/>
              <a:t>Harmadik szint</a:t>
            </a:r>
          </a:p>
          <a:p>
            <a:pPr lvl="3"/>
            <a:r>
              <a:rPr lang="hu-HU" noProof="0"/>
              <a:t>Negyedik szint</a:t>
            </a:r>
          </a:p>
          <a:p>
            <a:pPr lvl="4"/>
            <a:r>
              <a:rPr lang="hu-HU" noProof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874785-2DD2-4750-B799-6791B3232F1B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534013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74785-2DD2-4750-B799-6791B3232F1B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29326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74785-2DD2-4750-B799-6791B3232F1B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8191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74785-2DD2-4750-B799-6791B3232F1B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11189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74785-2DD2-4750-B799-6791B3232F1B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06983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74785-2DD2-4750-B799-6791B3232F1B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55083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zabadkézi sokszög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ctrTitle" hasCustomPrompt="1"/>
          </p:nvPr>
        </p:nvSpPr>
        <p:spPr>
          <a:xfrm>
            <a:off x="810001" y="1449147"/>
            <a:ext cx="10572000" cy="2971051"/>
          </a:xfrm>
        </p:spPr>
        <p:txBody>
          <a:bodyPr rtlCol="0"/>
          <a:lstStyle>
            <a:lvl1pPr>
              <a:defRPr sz="540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 hasCustomPrompt="1"/>
          </p:nvPr>
        </p:nvSpPr>
        <p:spPr>
          <a:xfrm>
            <a:off x="810001" y="5280847"/>
            <a:ext cx="10572000" cy="434974"/>
          </a:xfrm>
        </p:spPr>
        <p:txBody>
          <a:bodyPr rtlCol="0"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hu-HU" noProof="0"/>
              <a:t>Mintaalcím stílusának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DA9ECAF-47E6-41E7-A9E6-65074F7EB56F}" type="datetime1">
              <a:rPr lang="hu-HU" noProof="0" smtClean="0"/>
              <a:t>2025. 02. 14.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886479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zéles 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810000" y="4800600"/>
            <a:ext cx="10561418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15" name="Kép helyőrzője 14"/>
          <p:cNvSpPr>
            <a:spLocks noGrp="1" noChangeAspect="1"/>
          </p:cNvSpPr>
          <p:nvPr>
            <p:ph type="pic" sz="quarter" idx="13" hasCustomPrompt="1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rtl="0"/>
            <a:r>
              <a:rPr lang="hu-HU" noProof="0"/>
              <a:t>Kép hozzáadásához kattintson az ikonra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678B64-7FD7-4FFA-BEB0-C0DCFC1040EF}" type="datetime1">
              <a:rPr lang="hu-HU" noProof="0" smtClean="0"/>
              <a:t>2025. 02. 14.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363837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jánla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zabadkézi sokszög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850985" y="1238502"/>
            <a:ext cx="5893840" cy="2645912"/>
          </a:xfrm>
        </p:spPr>
        <p:txBody>
          <a:bodyPr rtlCol="0" anchor="b"/>
          <a:lstStyle>
            <a:lvl1pPr algn="l">
              <a:defRPr sz="4200" b="1" cap="none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rtlCol="0"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9" name="Szöveg helye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rtlCol="0" anchor="t"/>
          <a:lstStyle>
            <a:lvl1pPr marL="0" indent="0">
              <a:buFontTx/>
              <a:buNone/>
              <a:defRPr/>
            </a:lvl1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22A399-498B-4F62-8317-F101A0ECD34E}" type="datetime1">
              <a:rPr lang="hu-HU" noProof="0" smtClean="0"/>
              <a:t>2025. 02. 14.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40667762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zabadkézi sokszög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Cím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 rtlCol="0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6" name="Szöveg helye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rtlCol="0" anchor="t"/>
          <a:lstStyle>
            <a:lvl1pPr marL="0" indent="0">
              <a:buFontTx/>
              <a:buNone/>
              <a:defRPr/>
            </a:lvl1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59ACBE-4B29-4991-9B0E-E41EBDE9BBE0}" type="datetime1">
              <a:rPr lang="hu-HU" noProof="0" smtClean="0"/>
              <a:t>2025. 02. 14.</a:t>
            </a:fld>
            <a:endParaRPr lang="hu-HU" noProof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4197967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zabadkézi sokszög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A7AC819-85CB-4777-B919-65A8D6217F69}" type="datetime1">
              <a:rPr lang="hu-HU" noProof="0" smtClean="0"/>
              <a:t>2025. 02. 14.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5136900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zabadkézi sokszög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Függőleges cím 1"/>
          <p:cNvSpPr>
            <a:spLocks noGrp="1"/>
          </p:cNvSpPr>
          <p:nvPr>
            <p:ph type="title" orient="vert" hasCustomPrompt="1"/>
          </p:nvPr>
        </p:nvSpPr>
        <p:spPr>
          <a:xfrm>
            <a:off x="8183540" y="586171"/>
            <a:ext cx="2494791" cy="5134798"/>
          </a:xfrm>
        </p:spPr>
        <p:txBody>
          <a:bodyPr vert="eaVert"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rtlCol="0" anchor="t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94CBAC9-FB7C-4485-8F55-D0CCDABFB3AC}" type="datetime1">
              <a:rPr lang="hu-HU" noProof="0" smtClean="0"/>
              <a:t>2025. 02. 14.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70591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zabadkézi sokszög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810000" y="447188"/>
            <a:ext cx="10571998" cy="970450"/>
          </a:xfrm>
        </p:spPr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BF8938-0033-4C4D-95CC-96AFC94C9E63}" type="datetime1">
              <a:rPr lang="hu-HU" noProof="0" smtClean="0"/>
              <a:t>2025. 02. 14.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789722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zabadkézi sokszög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810000" y="2951396"/>
            <a:ext cx="10561418" cy="1468800"/>
          </a:xfrm>
        </p:spPr>
        <p:txBody>
          <a:bodyPr rtlCol="0" anchor="b"/>
          <a:lstStyle>
            <a:lvl1pPr algn="r">
              <a:defRPr sz="4800" b="1" cap="none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rtlCol="0"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2A85DB-0DB8-4AC4-B8A5-CBF462F3670E}" type="datetime1">
              <a:rPr lang="hu-HU" noProof="0" smtClean="0"/>
              <a:t>2025. 02. 14.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60627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zabadkézi sokszög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CF59AE4-09F6-4087-A4FE-44596668F0B9}" type="datetime1">
              <a:rPr lang="hu-HU" noProof="0" smtClean="0"/>
              <a:t>2025. 02. 14.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646789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zabadkézi sokszög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rtlCol="0" anchor="t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rtlCol="0" anchor="t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0FB6A6-809D-4585-864F-F95C091F47E8}" type="datetime1">
              <a:rPr lang="hu-HU" noProof="0" smtClean="0"/>
              <a:t>2025. 02. 14.</a:t>
            </a:fld>
            <a:endParaRPr lang="hu-HU" noProof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940486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abadkézi sokszög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743C30-5C23-41A9-9F2C-4FC65E7AAF26}" type="datetime1">
              <a:rPr lang="hu-HU" noProof="0" smtClean="0"/>
              <a:t>2025. 02. 14.</a:t>
            </a:fld>
            <a:endParaRPr lang="hu-HU" noProof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020790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6543E7-1E1E-45A8-957B-C4FC33126BE8}" type="datetime1">
              <a:rPr lang="hu-HU" noProof="0" smtClean="0"/>
              <a:t>2025. 02. 14.</a:t>
            </a:fld>
            <a:endParaRPr lang="hu-HU" noProof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099988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zabadkézi sokszög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073151" y="446088"/>
            <a:ext cx="3547533" cy="1618396"/>
          </a:xfrm>
        </p:spPr>
        <p:txBody>
          <a:bodyPr rtlCol="0" anchor="b"/>
          <a:lstStyle>
            <a:lvl1pPr algn="l">
              <a:defRPr sz="2000" b="1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D9D042-7094-4C01-B553-99AD61F8413B}" type="datetime1">
              <a:rPr lang="hu-HU" noProof="0" smtClean="0"/>
              <a:t>2025. 02. 14.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911703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814728" y="727522"/>
            <a:ext cx="4852988" cy="1617163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9" name="Kép helyőrzője 11"/>
          <p:cNvSpPr>
            <a:spLocks noGrp="1" noChangeAspect="1"/>
          </p:cNvSpPr>
          <p:nvPr>
            <p:ph type="pic" sz="quarter" idx="13" hasCustomPrompt="1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rtlCol="0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pPr rtl="0"/>
            <a:r>
              <a:rPr lang="hu-HU" noProof="0"/>
              <a:t>Kép hozzáadásához kattintson az ikonra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rtlCol="0"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 rtlCol="0"/>
          <a:lstStyle/>
          <a:p>
            <a:pPr rtl="0"/>
            <a:fld id="{B761CAED-ED69-47FE-AD68-3F10513B1A7C}" type="datetime1">
              <a:rPr lang="hu-HU" noProof="0" smtClean="0"/>
              <a:t>2025. 02. 14.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553745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pPr rtl="0"/>
            <a:endParaRPr lang="hu-HU" noProof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pPr rtl="0"/>
            <a:fld id="{E4FB60B8-3F26-4405-BB72-936169CD4D90}" type="datetime1">
              <a:rPr lang="hu-HU" noProof="0" smtClean="0"/>
              <a:t>2025. 02. 14.</a:t>
            </a:fld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2912685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microsoft.com/office/2007/relationships/hdphoto" Target="../media/hdphoto3.wdp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Egy asztal körül együtt dolgozó munkatársak csoportja">
            <a:extLst>
              <a:ext uri="{FF2B5EF4-FFF2-40B4-BE49-F238E27FC236}">
                <a16:creationId xmlns:a16="http://schemas.microsoft.com/office/drawing/2014/main" id="{FB5DBD6C-E8A8-B349-AC85-61C44AAEA0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0456" y="414458"/>
            <a:ext cx="11531088" cy="6029084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3318933"/>
            <a:ext cx="10572000" cy="2278129"/>
          </a:xfrm>
        </p:spPr>
        <p:txBody>
          <a:bodyPr rtlCol="0">
            <a:noAutofit/>
          </a:bodyPr>
          <a:lstStyle/>
          <a:p>
            <a:pPr algn="ctr" rtl="0">
              <a:lnSpc>
                <a:spcPct val="90000"/>
              </a:lnSpc>
            </a:pPr>
            <a:r>
              <a:rPr lang="hu-HU" sz="7200" dirty="0" err="1"/>
              <a:t>AlbiGo</a:t>
            </a:r>
            <a:br>
              <a:rPr lang="hu-HU" sz="7200" dirty="0"/>
            </a:br>
            <a:endParaRPr lang="hu-HU" sz="7200" dirty="0"/>
          </a:p>
        </p:txBody>
      </p:sp>
      <p:sp>
        <p:nvSpPr>
          <p:cNvPr id="4" name="Alcím 3">
            <a:extLst>
              <a:ext uri="{FF2B5EF4-FFF2-40B4-BE49-F238E27FC236}">
                <a16:creationId xmlns:a16="http://schemas.microsoft.com/office/drawing/2014/main" id="{9CA982C5-8822-5F41-B151-CBFC3278D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594110"/>
            <a:ext cx="10572000" cy="434974"/>
          </a:xfrm>
        </p:spPr>
        <p:txBody>
          <a:bodyPr rtlCol="0">
            <a:normAutofit/>
          </a:bodyPr>
          <a:lstStyle/>
          <a:p>
            <a:pPr algn="ctr" rtl="0"/>
            <a:r>
              <a:rPr lang="hu-HU" dirty="0"/>
              <a:t>Csapat: </a:t>
            </a:r>
            <a:r>
              <a:rPr lang="hu-HU" dirty="0" err="1"/>
              <a:t>Taskó</a:t>
            </a:r>
            <a:r>
              <a:rPr lang="hu-HU" dirty="0"/>
              <a:t> Enikő, Krizsán Márk Gábor, </a:t>
            </a:r>
            <a:r>
              <a:rPr lang="hu-HU" dirty="0" err="1"/>
              <a:t>Csarni</a:t>
            </a:r>
            <a:r>
              <a:rPr lang="hu-HU" dirty="0"/>
              <a:t> </a:t>
            </a:r>
            <a:r>
              <a:rPr lang="hu-HU" dirty="0" err="1"/>
              <a:t>lőrinc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84022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/>
          <a:lstStyle/>
          <a:p>
            <a:r>
              <a:rPr lang="hu-HU" dirty="0"/>
              <a:t>Lőrinc</a:t>
            </a:r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240D7C0D-E85D-4492-9371-ABE6476BF9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65471" y="1618517"/>
            <a:ext cx="2781541" cy="4793395"/>
          </a:xfrm>
        </p:spPr>
      </p:pic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74ABB7DF-3046-475B-A47F-E37B5B569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96897"/>
            <a:ext cx="3269471" cy="5715015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1E3C5705-84D0-4A21-AC0F-806CFCC42F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20" b="8455"/>
          <a:stretch/>
        </p:blipFill>
        <p:spPr>
          <a:xfrm>
            <a:off x="734797" y="2612270"/>
            <a:ext cx="5361203" cy="37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499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zabadkézi sokszög 6">
            <a:extLst>
              <a:ext uri="{FF2B5EF4-FFF2-40B4-BE49-F238E27FC236}">
                <a16:creationId xmlns:a16="http://schemas.microsoft.com/office/drawing/2014/main" id="{E5A10C92-5805-4C39-9BF6-507F3B966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p14="http://schemas.microsoft.com/office/powerpoint/2010/main"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Kép 4" descr="Egy asztal körül együtt dolgozó munkatársak csoportja">
            <a:extLst>
              <a:ext uri="{FF2B5EF4-FFF2-40B4-BE49-F238E27FC236}">
                <a16:creationId xmlns:a16="http://schemas.microsoft.com/office/drawing/2014/main" id="{FB5DBD6C-E8A8-B349-AC85-61C44AAEA0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328" r="3697" b="-1"/>
          <a:stretch/>
        </p:blipFill>
        <p:spPr>
          <a:xfrm>
            <a:off x="-1" y="-1"/>
            <a:ext cx="12203151" cy="6858000"/>
          </a:xfrm>
          <a:prstGeom prst="rect">
            <a:avLst/>
          </a:prstGeom>
        </p:spPr>
      </p:pic>
      <p:sp>
        <p:nvSpPr>
          <p:cNvPr id="25" name="Téglalap 24">
            <a:extLst>
              <a:ext uri="{FF2B5EF4-FFF2-40B4-BE49-F238E27FC236}">
                <a16:creationId xmlns:a16="http://schemas.microsoft.com/office/drawing/2014/main" id="{0C2CC41E-4EEC-4D67-B433-E1CDC5879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1153"/>
            <a:ext cx="12192001" cy="6880304"/>
          </a:xfrm>
          <a:prstGeom prst="rect">
            <a:avLst/>
          </a:prstGeom>
          <a:solidFill>
            <a:schemeClr val="accent1">
              <a:alpha val="6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/>
          </a:p>
        </p:txBody>
      </p:sp>
      <p:sp>
        <p:nvSpPr>
          <p:cNvPr id="27" name="Szabadkézi sokszög 22">
            <a:extLst>
              <a:ext uri="{FF2B5EF4-FFF2-40B4-BE49-F238E27FC236}">
                <a16:creationId xmlns:a16="http://schemas.microsoft.com/office/drawing/2014/main" id="{B114AB90-13F9-48EF-BFF7-7634459AA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25094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902200"/>
            <a:ext cx="10572000" cy="6948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</a:pPr>
            <a:r>
              <a:rPr lang="hu-HU" sz="4000" dirty="0"/>
              <a:t>Köszönjük a figyelmet!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D219505-9D7D-47EE-B8DA-D2301EBFA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1" y="5594110"/>
            <a:ext cx="10572000" cy="4349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rtl="0"/>
            <a:r>
              <a:rPr lang="hu-HU" dirty="0"/>
              <a:t>- </a:t>
            </a:r>
            <a:r>
              <a:rPr lang="hu-HU" dirty="0" err="1"/>
              <a:t>AlbiGo</a:t>
            </a:r>
            <a:r>
              <a:rPr lang="hu-HU" dirty="0"/>
              <a:t> csapata -</a:t>
            </a:r>
          </a:p>
        </p:txBody>
      </p:sp>
    </p:spTree>
    <p:extLst>
      <p:ext uri="{BB962C8B-B14F-4D97-AF65-F5344CB8AC3E}">
        <p14:creationId xmlns:p14="http://schemas.microsoft.com/office/powerpoint/2010/main" val="1415831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 descr="Belvárosi épületek">
            <a:extLst>
              <a:ext uri="{FF2B5EF4-FFF2-40B4-BE49-F238E27FC236}">
                <a16:creationId xmlns:a16="http://schemas.microsoft.com/office/drawing/2014/main" id="{E6409136-4F48-5248-8F4D-72F32D4315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8178" y="19226"/>
            <a:ext cx="12191980" cy="685798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79549" y="179036"/>
            <a:ext cx="6151562" cy="10085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hu-HU" dirty="0"/>
              <a:t>Mi az az </a:t>
            </a:r>
            <a:r>
              <a:rPr lang="hu-HU" dirty="0" err="1"/>
              <a:t>AlbiGo</a:t>
            </a:r>
            <a:r>
              <a:rPr lang="hu-HU" dirty="0"/>
              <a:t> ?</a:t>
            </a:r>
          </a:p>
        </p:txBody>
      </p:sp>
      <p:sp>
        <p:nvSpPr>
          <p:cNvPr id="4" name="AutoShape 2" descr="Download Visual Studio Code full logo transparent PNG"/>
          <p:cNvSpPr>
            <a:spLocks noChangeAspect="1" noChangeArrowheads="1"/>
          </p:cNvSpPr>
          <p:nvPr/>
        </p:nvSpPr>
        <p:spPr bwMode="auto">
          <a:xfrm>
            <a:off x="155555" y="-13317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sp>
        <p:nvSpPr>
          <p:cNvPr id="10" name="Téglalap 9"/>
          <p:cNvSpPr/>
          <p:nvPr/>
        </p:nvSpPr>
        <p:spPr>
          <a:xfrm>
            <a:off x="858848" y="1931790"/>
            <a:ext cx="108815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Egy olyan korszerű, könnyen használható oldal, amely leegyszerűsíti az albérletek keresését illetve hirdetését. </a:t>
            </a:r>
            <a:endParaRPr lang="hu-HU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Téglalap 12"/>
          <p:cNvSpPr/>
          <p:nvPr/>
        </p:nvSpPr>
        <p:spPr>
          <a:xfrm>
            <a:off x="858848" y="3838031"/>
            <a:ext cx="100349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ea typeface="Calibri" panose="020F0502020204030204" pitchFamily="34" charset="0"/>
              </a:rPr>
              <a:t>Prémium funkciók, mint az értesítések és ajánlatok jelzése, az egyéni igényeket is támogatják.</a:t>
            </a:r>
            <a:endParaRPr lang="hu-HU" dirty="0"/>
          </a:p>
        </p:txBody>
      </p:sp>
      <p:sp>
        <p:nvSpPr>
          <p:cNvPr id="14" name="Téglalap 13"/>
          <p:cNvSpPr/>
          <p:nvPr/>
        </p:nvSpPr>
        <p:spPr>
          <a:xfrm>
            <a:off x="858848" y="2722118"/>
            <a:ext cx="101374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ea typeface="Calibri" panose="020F0502020204030204" pitchFamily="34" charset="0"/>
              </a:rPr>
              <a:t>Sokszínű személyre szabott szűrők (például ár, méret és elhelyezkedés) segítségével gyorsan megtalálhatók a felhasználók számára legmegfelelőbb ingatlanok. 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48558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 descr="A szoba elején szemben álló személyek csoportja">
            <a:extLst>
              <a:ext uri="{FF2B5EF4-FFF2-40B4-BE49-F238E27FC236}">
                <a16:creationId xmlns:a16="http://schemas.microsoft.com/office/drawing/2014/main" id="{30DD28AB-D394-1140-A4F3-F7FC038AA5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0"/>
            <a:ext cx="12191980" cy="685798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1068" y="582548"/>
            <a:ext cx="7890932" cy="1111981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hu-HU" dirty="0"/>
              <a:t>Milyen munkafolyamatokon mentünk végig?</a:t>
            </a:r>
          </a:p>
        </p:txBody>
      </p:sp>
      <p:sp>
        <p:nvSpPr>
          <p:cNvPr id="3" name="Szövegdoboz 2"/>
          <p:cNvSpPr txBox="1"/>
          <p:nvPr/>
        </p:nvSpPr>
        <p:spPr>
          <a:xfrm>
            <a:off x="316523" y="617311"/>
            <a:ext cx="32941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/>
              <a:t>Miket használtunk?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523" y="1761006"/>
            <a:ext cx="1207113" cy="1018792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4187" y="1761006"/>
            <a:ext cx="1207113" cy="1018792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523" y="2915999"/>
            <a:ext cx="1207113" cy="1026011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4186" y="2860194"/>
            <a:ext cx="1207113" cy="1081816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 rotWithShape="1">
          <a:blip r:embed="rId6"/>
          <a:srcRect l="11966" t="18805" r="7308" b="13306"/>
          <a:stretch/>
        </p:blipFill>
        <p:spPr>
          <a:xfrm>
            <a:off x="473388" y="1847812"/>
            <a:ext cx="893381" cy="751345"/>
          </a:xfrm>
          <a:prstGeom prst="rect">
            <a:avLst/>
          </a:prstGeom>
        </p:spPr>
      </p:pic>
      <p:pic>
        <p:nvPicPr>
          <p:cNvPr id="11" name="Kép 10"/>
          <p:cNvPicPr>
            <a:picLocks noChangeAspect="1"/>
          </p:cNvPicPr>
          <p:nvPr/>
        </p:nvPicPr>
        <p:blipFill rotWithShape="1">
          <a:blip r:embed="rId7"/>
          <a:srcRect l="16358" r="16770"/>
          <a:stretch/>
        </p:blipFill>
        <p:spPr>
          <a:xfrm>
            <a:off x="1958126" y="1875170"/>
            <a:ext cx="897210" cy="751345"/>
          </a:xfrm>
          <a:prstGeom prst="rect">
            <a:avLst/>
          </a:prstGeom>
        </p:spPr>
      </p:pic>
      <p:pic>
        <p:nvPicPr>
          <p:cNvPr id="12" name="Kép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117" y="3121939"/>
            <a:ext cx="1116649" cy="558325"/>
          </a:xfrm>
          <a:prstGeom prst="rect">
            <a:avLst/>
          </a:prstGeom>
        </p:spPr>
      </p:pic>
      <p:pic>
        <p:nvPicPr>
          <p:cNvPr id="13" name="Kép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7640" y="3095637"/>
            <a:ext cx="1140203" cy="584627"/>
          </a:xfrm>
          <a:prstGeom prst="rect">
            <a:avLst/>
          </a:prstGeom>
        </p:spPr>
      </p:pic>
      <p:pic>
        <p:nvPicPr>
          <p:cNvPr id="15" name="Kép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3774" y="1768006"/>
            <a:ext cx="1207113" cy="1018120"/>
          </a:xfrm>
          <a:prstGeom prst="rect">
            <a:avLst/>
          </a:prstGeom>
        </p:spPr>
      </p:pic>
      <p:pic>
        <p:nvPicPr>
          <p:cNvPr id="16" name="Kép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07619" y="1761678"/>
            <a:ext cx="1207113" cy="1018120"/>
          </a:xfrm>
          <a:prstGeom prst="rect">
            <a:avLst/>
          </a:prstGeom>
        </p:spPr>
      </p:pic>
      <p:pic>
        <p:nvPicPr>
          <p:cNvPr id="17" name="Kép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1464" y="1770487"/>
            <a:ext cx="1207113" cy="1018120"/>
          </a:xfrm>
          <a:prstGeom prst="rect">
            <a:avLst/>
          </a:prstGeom>
        </p:spPr>
      </p:pic>
      <p:pic>
        <p:nvPicPr>
          <p:cNvPr id="18" name="Kép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15309" y="1770487"/>
            <a:ext cx="1207113" cy="1018120"/>
          </a:xfrm>
          <a:prstGeom prst="rect">
            <a:avLst/>
          </a:prstGeom>
        </p:spPr>
      </p:pic>
      <p:sp>
        <p:nvSpPr>
          <p:cNvPr id="19" name="Szövegdoboz 18"/>
          <p:cNvSpPr txBox="1"/>
          <p:nvPr/>
        </p:nvSpPr>
        <p:spPr>
          <a:xfrm>
            <a:off x="5214664" y="1900318"/>
            <a:ext cx="1185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Előzetes felmérés</a:t>
            </a:r>
          </a:p>
        </p:txBody>
      </p:sp>
      <p:sp>
        <p:nvSpPr>
          <p:cNvPr id="21" name="Szövegdoboz 20"/>
          <p:cNvSpPr txBox="1"/>
          <p:nvPr/>
        </p:nvSpPr>
        <p:spPr>
          <a:xfrm>
            <a:off x="6862577" y="2014379"/>
            <a:ext cx="118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Tervezés</a:t>
            </a:r>
          </a:p>
        </p:txBody>
      </p:sp>
      <p:sp>
        <p:nvSpPr>
          <p:cNvPr id="22" name="Szövegdoboz 21"/>
          <p:cNvSpPr txBox="1"/>
          <p:nvPr/>
        </p:nvSpPr>
        <p:spPr>
          <a:xfrm>
            <a:off x="8449131" y="2017089"/>
            <a:ext cx="1185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/>
              <a:t>Fejlesztés</a:t>
            </a:r>
          </a:p>
        </p:txBody>
      </p:sp>
      <p:sp>
        <p:nvSpPr>
          <p:cNvPr id="23" name="Szövegdoboz 22"/>
          <p:cNvSpPr txBox="1"/>
          <p:nvPr/>
        </p:nvSpPr>
        <p:spPr>
          <a:xfrm>
            <a:off x="10091025" y="2017089"/>
            <a:ext cx="118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Tesztelés</a:t>
            </a:r>
          </a:p>
        </p:txBody>
      </p:sp>
      <p:sp>
        <p:nvSpPr>
          <p:cNvPr id="24" name="Szövegdoboz 23"/>
          <p:cNvSpPr txBox="1"/>
          <p:nvPr/>
        </p:nvSpPr>
        <p:spPr>
          <a:xfrm>
            <a:off x="4899797" y="6490534"/>
            <a:ext cx="3549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Technikai részletek</a:t>
            </a:r>
          </a:p>
        </p:txBody>
      </p:sp>
    </p:spTree>
    <p:extLst>
      <p:ext uri="{BB962C8B-B14F-4D97-AF65-F5344CB8AC3E}">
        <p14:creationId xmlns:p14="http://schemas.microsoft.com/office/powerpoint/2010/main" val="3180469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Téglalap 10">
            <a:extLst>
              <a:ext uri="{FF2B5EF4-FFF2-40B4-BE49-F238E27FC236}">
                <a16:creationId xmlns:a16="http://schemas.microsoft.com/office/drawing/2014/main" id="{60344C5B-468D-40BA-8562-BB2A6E423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3" name="Szabadkézi sokszög 23">
            <a:extLst>
              <a:ext uri="{FF2B5EF4-FFF2-40B4-BE49-F238E27FC236}">
                <a16:creationId xmlns:a16="http://schemas.microsoft.com/office/drawing/2014/main" id="{ECAA8197-DF89-4B95-92DB-575C8AFF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0933" y="1719943"/>
            <a:ext cx="4078329" cy="4034815"/>
          </a:xfrm>
        </p:spPr>
        <p:txBody>
          <a:bodyPr rtlCol="0" anchor="t">
            <a:normAutofit/>
          </a:bodyPr>
          <a:lstStyle/>
          <a:p>
            <a:pPr rtl="0"/>
            <a:r>
              <a:rPr lang="hu-HU" sz="3200" dirty="0"/>
              <a:t>Felmérést készítettünk, hogy mekkora igény lenne erre a felületre.</a:t>
            </a:r>
            <a:br>
              <a:rPr lang="hu-HU" sz="3200" dirty="0"/>
            </a:br>
            <a:br>
              <a:rPr lang="hu-HU" sz="3200" dirty="0"/>
            </a:br>
            <a:r>
              <a:rPr lang="hu-HU" sz="1600" dirty="0"/>
              <a:t>(csak néhány példa)</a:t>
            </a:r>
            <a:br>
              <a:rPr lang="hu-HU" sz="1600" dirty="0"/>
            </a:br>
            <a:endParaRPr lang="hu-HU" sz="1600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2" b="2168"/>
          <a:stretch/>
        </p:blipFill>
        <p:spPr>
          <a:xfrm>
            <a:off x="3532223" y="119466"/>
            <a:ext cx="4022772" cy="1867037"/>
          </a:xfr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765" y="4447116"/>
            <a:ext cx="4868895" cy="2236038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6" y="119467"/>
            <a:ext cx="3633493" cy="1867037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766" y="1986504"/>
            <a:ext cx="4868895" cy="227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0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Rövid betekintés a felhasználói felületről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53566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64942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Munkamegosztás:</a:t>
            </a:r>
            <a:br>
              <a:rPr lang="hu-HU" dirty="0"/>
            </a:br>
            <a:endParaRPr lang="hu-HU" dirty="0"/>
          </a:p>
        </p:txBody>
      </p:sp>
      <p:sp>
        <p:nvSpPr>
          <p:cNvPr id="6" name="Szöveg helye 5"/>
          <p:cNvSpPr>
            <a:spLocks noGrp="1"/>
          </p:cNvSpPr>
          <p:nvPr>
            <p:ph type="body" sz="quarter" idx="16"/>
          </p:nvPr>
        </p:nvSpPr>
        <p:spPr>
          <a:xfrm>
            <a:off x="6155999" y="2286000"/>
            <a:ext cx="5437689" cy="2295525"/>
          </a:xfrm>
        </p:spPr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projekben</a:t>
            </a:r>
            <a:r>
              <a:rPr lang="hu-HU" dirty="0"/>
              <a:t> való részvétel fel volt osztva:</a:t>
            </a:r>
          </a:p>
          <a:p>
            <a:r>
              <a:rPr lang="hu-HU" dirty="0"/>
              <a:t>-Adatbázis: Krizsán Márk Gábor</a:t>
            </a:r>
          </a:p>
          <a:p>
            <a:r>
              <a:rPr lang="hu-HU" dirty="0"/>
              <a:t>-Frontend: </a:t>
            </a:r>
            <a:r>
              <a:rPr lang="hu-HU" dirty="0" err="1"/>
              <a:t>Taskó</a:t>
            </a:r>
            <a:r>
              <a:rPr lang="hu-HU" dirty="0"/>
              <a:t> Enikő</a:t>
            </a:r>
          </a:p>
          <a:p>
            <a:r>
              <a:rPr lang="hu-HU" dirty="0"/>
              <a:t>-Backend: </a:t>
            </a:r>
            <a:r>
              <a:rPr lang="hu-HU" dirty="0" err="1"/>
              <a:t>Csarni</a:t>
            </a:r>
            <a:r>
              <a:rPr lang="hu-HU" dirty="0"/>
              <a:t> Lőrinc</a:t>
            </a:r>
          </a:p>
          <a:p>
            <a:r>
              <a:rPr lang="hu-HU" u="sng" dirty="0"/>
              <a:t>Azonban minden részen dolgozott mindenki !</a:t>
            </a:r>
          </a:p>
        </p:txBody>
      </p:sp>
    </p:spTree>
    <p:extLst>
      <p:ext uri="{BB962C8B-B14F-4D97-AF65-F5344CB8AC3E}">
        <p14:creationId xmlns:p14="http://schemas.microsoft.com/office/powerpoint/2010/main" val="392516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Márk</a:t>
            </a:r>
          </a:p>
        </p:txBody>
      </p:sp>
      <p:sp>
        <p:nvSpPr>
          <p:cNvPr id="5" name="Tartalom helye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zöveg helye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38726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Enikő</a:t>
            </a:r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41763C4B-057D-4B87-B4DE-9D92CF76D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05" t="21163" r="53194" b="4363"/>
          <a:stretch/>
        </p:blipFill>
        <p:spPr>
          <a:xfrm>
            <a:off x="4218372" y="2228982"/>
            <a:ext cx="3755255" cy="3932808"/>
          </a:xfrm>
        </p:spPr>
      </p:pic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7BB0DB1B-C569-4F99-8963-D801CE0934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46" t="36634" r="63956" b="9689"/>
          <a:stretch/>
        </p:blipFill>
        <p:spPr>
          <a:xfrm>
            <a:off x="8111755" y="2228982"/>
            <a:ext cx="3790039" cy="3932807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3E1571DC-4E4A-4939-B75C-374F5EC280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99" t="31327" r="64475" b="10401"/>
          <a:stretch/>
        </p:blipFill>
        <p:spPr>
          <a:xfrm>
            <a:off x="614468" y="2228981"/>
            <a:ext cx="3410693" cy="393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631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Jegyezhető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DD8CA2E-8B16-4096-95E2-945585B3972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4DF392C-D201-4335-BC06-05E8DA4E0E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EFDB075-32D3-45D6-B446-788704F8FD25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Ügynökségi arculat</Template>
  <TotalTime>0</TotalTime>
  <Words>159</Words>
  <Application>Microsoft Office PowerPoint</Application>
  <PresentationFormat>Szélesvásznú</PresentationFormat>
  <Paragraphs>31</Paragraphs>
  <Slides>11</Slides>
  <Notes>5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11</vt:i4>
      </vt:variant>
    </vt:vector>
  </HeadingPairs>
  <TitlesOfParts>
    <vt:vector size="16" baseType="lpstr">
      <vt:lpstr>Calibri</vt:lpstr>
      <vt:lpstr>Century Gothic</vt:lpstr>
      <vt:lpstr>Times New Roman</vt:lpstr>
      <vt:lpstr>Wingdings 2</vt:lpstr>
      <vt:lpstr>Jegyezhető</vt:lpstr>
      <vt:lpstr>AlbiGo </vt:lpstr>
      <vt:lpstr>Mi az az AlbiGo ?</vt:lpstr>
      <vt:lpstr>Milyen munkafolyamatokon mentünk végig?</vt:lpstr>
      <vt:lpstr>Felmérést készítettünk, hogy mekkora igény lenne erre a felületre.  (csak néhány példa) </vt:lpstr>
      <vt:lpstr>Rövid betekintés a felhasználói felületről</vt:lpstr>
      <vt:lpstr>PowerPoint-bemutató</vt:lpstr>
      <vt:lpstr>Munkamegosztás: </vt:lpstr>
      <vt:lpstr>Márk</vt:lpstr>
      <vt:lpstr>Enikő</vt:lpstr>
      <vt:lpstr>Lőrinc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2025-02-11T21:34:28Z</dcterms:created>
  <dcterms:modified xsi:type="dcterms:W3CDTF">2025-02-14T09:24:50Z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